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4" r:id="rId2"/>
    <p:sldId id="258" r:id="rId3"/>
    <p:sldId id="270" r:id="rId4"/>
    <p:sldId id="262" r:id="rId5"/>
    <p:sldId id="265" r:id="rId6"/>
    <p:sldId id="266" r:id="rId7"/>
    <p:sldId id="267" r:id="rId8"/>
    <p:sldId id="268" r:id="rId9"/>
    <p:sldId id="269" r:id="rId10"/>
    <p:sldId id="275" r:id="rId11"/>
    <p:sldId id="279" r:id="rId12"/>
    <p:sldId id="280" r:id="rId13"/>
    <p:sldId id="272" r:id="rId14"/>
    <p:sldId id="274" r:id="rId15"/>
    <p:sldId id="282" r:id="rId16"/>
    <p:sldId id="259" r:id="rId17"/>
    <p:sldId id="281" r:id="rId18"/>
    <p:sldId id="284" r:id="rId19"/>
    <p:sldId id="276" r:id="rId20"/>
    <p:sldId id="271" r:id="rId21"/>
    <p:sldId id="260" r:id="rId22"/>
    <p:sldId id="277" r:id="rId23"/>
    <p:sldId id="287" r:id="rId24"/>
    <p:sldId id="283" r:id="rId25"/>
    <p:sldId id="285" r:id="rId26"/>
    <p:sldId id="261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494"/>
    <a:srgbClr val="3B3838"/>
    <a:srgbClr val="D7D6D6"/>
    <a:srgbClr val="193C54"/>
    <a:srgbClr val="ECCBB5"/>
    <a:srgbClr val="000000"/>
    <a:srgbClr val="BE5108"/>
    <a:srgbClr val="5B9BD5"/>
    <a:srgbClr val="E80119"/>
    <a:srgbClr val="EBE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76834" autoAdjust="0"/>
  </p:normalViewPr>
  <p:slideViewPr>
    <p:cSldViewPr snapToGrid="0">
      <p:cViewPr varScale="1">
        <p:scale>
          <a:sx n="50" d="100"/>
          <a:sy n="50" d="100"/>
        </p:scale>
        <p:origin x="47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2B091-AE5D-4D97-9CDB-156DA4DDE277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930AF-659B-43F4-B185-5FE9E618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>
                <a:solidFill>
                  <a:prstClr val="black"/>
                </a:solidFill>
              </a:rPr>
              <a:pPr/>
              <a:t>7/5/2016 2:28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26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>
                <a:solidFill>
                  <a:prstClr val="black"/>
                </a:solidFill>
              </a:rPr>
              <a:pPr/>
              <a:t>7/5/2016 2:28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>
                <a:solidFill>
                  <a:prstClr val="black"/>
                </a:solidFill>
              </a:rPr>
              <a:pPr/>
              <a:t>7/5/2016 2:28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01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5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8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8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46FE-CBB9-47BF-B232-72C2B7112C9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3052A-D3FA-4D30-AA0F-7607E2E0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6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hockeyapp.net/" TargetMode="External"/><Relationship Id="rId7" Type="http://schemas.openxmlformats.org/officeDocument/2006/relationships/hyperlink" Target="http://twitter.com/ryanjsalva" TargetMode="External"/><Relationship Id="rId2" Type="http://schemas.openxmlformats.org/officeDocument/2006/relationships/hyperlink" Target="http://visualstudio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ka.ms/mdo-rjs" TargetMode="External"/><Relationship Id="rId5" Type="http://schemas.openxmlformats.org/officeDocument/2006/relationships/hyperlink" Target="http://code.visualstudio.com/" TargetMode="External"/><Relationship Id="rId4" Type="http://schemas.openxmlformats.org/officeDocument/2006/relationships/hyperlink" Target="http://codepush.tool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hilwoodphoto/5462081725/in/photolist-9jEAAR-8ZYPr9-dWZGJ1-km3ruq-9dE2tA-sTf4N-67jfEG-atbTYY-3Qe9A-ezV92-aouFim-9cAm5B-7jjTPT-5UZGfV-73asNz-9d4USA-7Mf6hX-7xk2c-7RfTaE-bCD6tQ-cTpLq1-q4eSEm-595zhU-ekfsiN-eEd1Q5-mooDpt-bk7h1X-4NFEtt-db7DzZ-5uyZy6-bs5jX5-86z93k-aeBicW-c7ioML-wnDp3-eduswg-cAmJJQ-5b3eER-5tiPCE-4JXy7k-23Ws7-bhjj7z-9mcGA2-ok8aEe-7EH2i3-4m2c5q-cLcc13-7vXHHq-AStsB-ojpx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799420" y="1023018"/>
            <a:ext cx="1979151" cy="1721316"/>
            <a:chOff x="7799420" y="1023018"/>
            <a:chExt cx="1979151" cy="17213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27"/>
            <a:stretch/>
          </p:blipFill>
          <p:spPr>
            <a:xfrm>
              <a:off x="7799420" y="1023018"/>
              <a:ext cx="1979151" cy="17213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2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30"/>
            <a:stretch/>
          </p:blipFill>
          <p:spPr>
            <a:xfrm>
              <a:off x="8530988" y="1157116"/>
              <a:ext cx="722699" cy="612637"/>
            </a:xfrm>
            <a:prstGeom prst="rect">
              <a:avLst/>
            </a:prstGeom>
            <a:noFill/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85"/>
          <a:stretch/>
        </p:blipFill>
        <p:spPr>
          <a:xfrm>
            <a:off x="4343401" y="427003"/>
            <a:ext cx="3505199" cy="2972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8447" y="4442424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at a web cadence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76957" y="5641233"/>
            <a:ext cx="3201638" cy="714376"/>
            <a:chOff x="4376957" y="5255339"/>
            <a:chExt cx="3201638" cy="7143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957" y="5255339"/>
              <a:ext cx="714376" cy="7143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057777" y="5320139"/>
              <a:ext cx="2520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@</a:t>
              </a:r>
              <a:r>
                <a:rPr lang="en-US" sz="3200" b="1" dirty="0" err="1">
                  <a:solidFill>
                    <a:schemeClr val="bg1"/>
                  </a:solidFill>
                </a:rPr>
                <a:t>ryanjsalva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46" y="998066"/>
            <a:ext cx="1830801" cy="18308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1312650">
            <a:off x="7446713" y="2502140"/>
            <a:ext cx="2366107" cy="962591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69496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ECCBB5"/>
                </a:solidFill>
              </a:rPr>
              <a:t>mobile dev ops</a:t>
            </a:r>
          </a:p>
        </p:txBody>
      </p:sp>
    </p:spTree>
    <p:extLst>
      <p:ext uri="{BB962C8B-B14F-4D97-AF65-F5344CB8AC3E}">
        <p14:creationId xmlns:p14="http://schemas.microsoft.com/office/powerpoint/2010/main" val="20710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109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Five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Apache Cordova for mobile app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Team Services for CI / CD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Gulp for build task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Hockey App for beta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Push to update our app in production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And, of course,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for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22352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360" y="3230681"/>
            <a:ext cx="6544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The best test is the one you don’t have to run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3828" y="1661021"/>
            <a:ext cx="3707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Chapter I</a:t>
            </a:r>
          </a:p>
        </p:txBody>
      </p:sp>
    </p:spTree>
    <p:extLst>
      <p:ext uri="{BB962C8B-B14F-4D97-AF65-F5344CB8AC3E}">
        <p14:creationId xmlns:p14="http://schemas.microsoft.com/office/powerpoint/2010/main" val="12176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1129" y="3230681"/>
            <a:ext cx="3973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Can’t someone else test it?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3828" y="1661021"/>
            <a:ext cx="3707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Chapter II</a:t>
            </a:r>
          </a:p>
        </p:txBody>
      </p:sp>
    </p:spTree>
    <p:extLst>
      <p:ext uri="{BB962C8B-B14F-4D97-AF65-F5344CB8AC3E}">
        <p14:creationId xmlns:p14="http://schemas.microsoft.com/office/powerpoint/2010/main" val="12142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35138"/>
            <a:ext cx="10515600" cy="2852737"/>
          </a:xfrm>
        </p:spPr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sz="7200" dirty="0">
                <a:latin typeface="+mj-lt"/>
              </a:rPr>
              <a:t>How can you get </a:t>
            </a:r>
            <a:br>
              <a:rPr lang="en-US" sz="7200" dirty="0">
                <a:latin typeface="+mj-lt"/>
              </a:rPr>
            </a:br>
            <a:r>
              <a:rPr lang="en-US" sz="7200" dirty="0">
                <a:solidFill>
                  <a:schemeClr val="accent2"/>
                </a:solidFill>
                <a:latin typeface="+mj-lt"/>
              </a:rPr>
              <a:t>early feedback </a:t>
            </a:r>
            <a:r>
              <a:rPr lang="en-US" sz="7200" dirty="0">
                <a:latin typeface="+mj-lt"/>
              </a:rPr>
              <a:t>from your </a:t>
            </a:r>
            <a:r>
              <a:rPr lang="en-US" sz="7200" dirty="0">
                <a:solidFill>
                  <a:schemeClr val="accent2"/>
                </a:solidFill>
                <a:latin typeface="+mj-lt"/>
              </a:rPr>
              <a:t>testers</a:t>
            </a:r>
            <a:r>
              <a:rPr lang="en-US" sz="7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 </a:t>
            </a:r>
            <a:r>
              <a:rPr lang="en-US" sz="7200" dirty="0">
                <a:latin typeface="+mj-lt"/>
              </a:rPr>
              <a:t>on every build?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6226" y="987764"/>
            <a:ext cx="9046812" cy="1077218"/>
            <a:chOff x="956226" y="987764"/>
            <a:chExt cx="9046812" cy="10772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26" y="987764"/>
              <a:ext cx="948268" cy="9482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091266" y="987764"/>
              <a:ext cx="791177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</a:rPr>
                <a:t>Collect user feedback through a continuous beta program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6897" y="2878666"/>
            <a:ext cx="9116141" cy="1077218"/>
            <a:chOff x="886897" y="2878666"/>
            <a:chExt cx="9116141" cy="1077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00"/>
            <a:stretch/>
          </p:blipFill>
          <p:spPr>
            <a:xfrm>
              <a:off x="886897" y="2878666"/>
              <a:ext cx="1110731" cy="94412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91266" y="2878666"/>
              <a:ext cx="791177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</a:rPr>
                <a:t>Automatically deploy new builds from your CI server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05573" y="4691737"/>
            <a:ext cx="9197465" cy="1031729"/>
            <a:chOff x="805573" y="4691737"/>
            <a:chExt cx="9197465" cy="103172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753"/>
            <a:stretch/>
          </p:blipFill>
          <p:spPr>
            <a:xfrm>
              <a:off x="805573" y="4691737"/>
              <a:ext cx="1285693" cy="103172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91266" y="4936983"/>
              <a:ext cx="79117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</a:rPr>
                <a:t>Monitor crash reports to catch issues early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60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Hockey App</a:t>
            </a:r>
            <a:endParaRPr lang="en-US" sz="3921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636081"/>
            <a:ext cx="5752059" cy="4332790"/>
          </a:xfrm>
        </p:spPr>
        <p:txBody>
          <a:bodyPr/>
          <a:lstStyle/>
          <a:p>
            <a:r>
              <a:rPr lang="en-US" sz="3137" dirty="0">
                <a:solidFill>
                  <a:schemeClr val="tx1"/>
                </a:solidFill>
              </a:rPr>
              <a:t>Distribution</a:t>
            </a:r>
          </a:p>
          <a:p>
            <a:r>
              <a:rPr lang="en-US" sz="196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In-house app store</a:t>
            </a:r>
          </a:p>
          <a:p>
            <a:r>
              <a:rPr lang="en-US" sz="196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Notify testers of updates</a:t>
            </a:r>
          </a:p>
          <a:p>
            <a:endParaRPr lang="en-US" sz="1961" i="1" dirty="0"/>
          </a:p>
          <a:p>
            <a:r>
              <a:rPr lang="en-US" sz="3137" dirty="0">
                <a:solidFill>
                  <a:schemeClr val="tx1"/>
                </a:solidFill>
              </a:rPr>
              <a:t>Crash Reporting</a:t>
            </a:r>
          </a:p>
          <a:p>
            <a:r>
              <a:rPr lang="en-US" sz="196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Real-time collection</a:t>
            </a:r>
          </a:p>
          <a:p>
            <a:r>
              <a:rPr lang="en-US" sz="196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“</a:t>
            </a:r>
            <a:r>
              <a:rPr lang="en-US" sz="196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Symbolicated</a:t>
            </a:r>
            <a:r>
              <a:rPr lang="en-US" sz="196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” stacks</a:t>
            </a:r>
          </a:p>
          <a:p>
            <a:endParaRPr lang="en-US" sz="1961" i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3137" dirty="0">
                <a:solidFill>
                  <a:schemeClr val="tx1"/>
                </a:solidFill>
              </a:rPr>
              <a:t>Feedback</a:t>
            </a:r>
          </a:p>
          <a:p>
            <a:r>
              <a:rPr lang="en-US" sz="196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Gather in-app feedback</a:t>
            </a:r>
          </a:p>
          <a:p>
            <a:r>
              <a:rPr lang="en-US" sz="196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Respond directly to testers</a:t>
            </a:r>
            <a:endParaRPr lang="en-US" sz="196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229" y="1174460"/>
            <a:ext cx="8844724" cy="48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2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0" y="1524001"/>
            <a:ext cx="10049933" cy="0"/>
          </a:xfrm>
          <a:prstGeom prst="straightConnector1">
            <a:avLst/>
          </a:prstGeom>
          <a:ln w="317500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0" y="3399368"/>
            <a:ext cx="10049933" cy="0"/>
          </a:xfrm>
          <a:prstGeom prst="straightConnector1">
            <a:avLst/>
          </a:prstGeom>
          <a:ln w="3175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0" y="5274734"/>
            <a:ext cx="10049933" cy="0"/>
          </a:xfrm>
          <a:prstGeom prst="straightConnector1">
            <a:avLst/>
          </a:prstGeom>
          <a:ln w="3175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21710" y="666003"/>
            <a:ext cx="862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dev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1303" y="2638736"/>
            <a:ext cx="102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beta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85399" y="4611469"/>
            <a:ext cx="153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release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361" y="1185334"/>
            <a:ext cx="918791" cy="918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69" y="3107265"/>
            <a:ext cx="956574" cy="95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949" y="5390240"/>
            <a:ext cx="604159" cy="604159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96334" y="1223434"/>
            <a:ext cx="601133" cy="6011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81667" y="1223434"/>
            <a:ext cx="601133" cy="6011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16964" y="1223434"/>
            <a:ext cx="601133" cy="6011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97201" y="1223434"/>
            <a:ext cx="601133" cy="6011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16399" y="3098800"/>
            <a:ext cx="601133" cy="60113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41501" y="3086017"/>
            <a:ext cx="601133" cy="60113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6" idx="5"/>
            <a:endCxn id="17" idx="0"/>
          </p:cNvCxnSpPr>
          <p:nvPr/>
        </p:nvCxnSpPr>
        <p:spPr>
          <a:xfrm>
            <a:off x="3510300" y="1736533"/>
            <a:ext cx="1006666" cy="1362267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98334" y="2205654"/>
            <a:ext cx="839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25" name="Oval 24"/>
          <p:cNvSpPr/>
          <p:nvPr/>
        </p:nvSpPr>
        <p:spPr>
          <a:xfrm>
            <a:off x="6081184" y="3086017"/>
            <a:ext cx="601133" cy="60113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283451" y="4974167"/>
            <a:ext cx="601133" cy="601133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587318" y="4991101"/>
            <a:ext cx="601133" cy="601133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469864" y="1246635"/>
            <a:ext cx="601133" cy="6011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8" idx="4"/>
            <a:endCxn id="18" idx="0"/>
          </p:cNvCxnSpPr>
          <p:nvPr/>
        </p:nvCxnSpPr>
        <p:spPr>
          <a:xfrm>
            <a:off x="4770431" y="1847768"/>
            <a:ext cx="471637" cy="1238249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05000" y="2218684"/>
            <a:ext cx="839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cxnSp>
        <p:nvCxnSpPr>
          <p:cNvPr id="34" name="Straight Arrow Connector 33"/>
          <p:cNvCxnSpPr>
            <a:stCxn id="25" idx="4"/>
            <a:endCxn id="26" idx="0"/>
          </p:cNvCxnSpPr>
          <p:nvPr/>
        </p:nvCxnSpPr>
        <p:spPr>
          <a:xfrm>
            <a:off x="6381751" y="3687150"/>
            <a:ext cx="1202267" cy="1287017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558402" y="4152385"/>
            <a:ext cx="839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41" name="Oval 40"/>
          <p:cNvSpPr/>
          <p:nvPr/>
        </p:nvSpPr>
        <p:spPr>
          <a:xfrm>
            <a:off x="7830355" y="1246635"/>
            <a:ext cx="601133" cy="6011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164903" y="3083815"/>
            <a:ext cx="601133" cy="60113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41" idx="4"/>
            <a:endCxn id="42" idx="0"/>
          </p:cNvCxnSpPr>
          <p:nvPr/>
        </p:nvCxnSpPr>
        <p:spPr>
          <a:xfrm>
            <a:off x="8130922" y="1847768"/>
            <a:ext cx="334548" cy="1236047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884584" y="2218684"/>
            <a:ext cx="839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cxnSp>
        <p:nvCxnSpPr>
          <p:cNvPr id="47" name="Straight Arrow Connector 46"/>
          <p:cNvCxnSpPr>
            <a:stCxn id="42" idx="4"/>
            <a:endCxn id="27" idx="0"/>
          </p:cNvCxnSpPr>
          <p:nvPr/>
        </p:nvCxnSpPr>
        <p:spPr>
          <a:xfrm>
            <a:off x="8465470" y="3684948"/>
            <a:ext cx="422415" cy="1306153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276550" y="4103015"/>
            <a:ext cx="839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85" y="5137257"/>
            <a:ext cx="1347496" cy="101062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50" y="5314384"/>
            <a:ext cx="653692" cy="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7580" y="3230681"/>
            <a:ext cx="578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… in which we deploy when we please.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25380" y="1661021"/>
            <a:ext cx="4244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Chapter III</a:t>
            </a:r>
          </a:p>
        </p:txBody>
      </p:sp>
    </p:spTree>
    <p:extLst>
      <p:ext uri="{BB962C8B-B14F-4D97-AF65-F5344CB8AC3E}">
        <p14:creationId xmlns:p14="http://schemas.microsoft.com/office/powerpoint/2010/main" val="55990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230089"/>
            <a:ext cx="10515600" cy="2852737"/>
          </a:xfrm>
        </p:spPr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sz="7200" dirty="0">
                <a:latin typeface="+mj-lt"/>
              </a:rPr>
              <a:t>How can you release app updates even quicker, by </a:t>
            </a:r>
            <a:r>
              <a:rPr lang="en-US" sz="7200" dirty="0">
                <a:solidFill>
                  <a:schemeClr val="accent2"/>
                </a:solidFill>
                <a:latin typeface="+mj-lt"/>
              </a:rPr>
              <a:t>skipping the app store submission </a:t>
            </a:r>
            <a:r>
              <a:rPr lang="en-US" sz="7200" dirty="0">
                <a:latin typeface="+mj-lt"/>
              </a:rPr>
              <a:t>entirely?</a:t>
            </a:r>
          </a:p>
        </p:txBody>
      </p:sp>
    </p:spTree>
    <p:extLst>
      <p:ext uri="{BB962C8B-B14F-4D97-AF65-F5344CB8AC3E}">
        <p14:creationId xmlns:p14="http://schemas.microsoft.com/office/powerpoint/2010/main" val="29197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1484" y="-883106"/>
            <a:ext cx="13411201" cy="806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9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4645" r="69" b="18686"/>
          <a:stretch/>
        </p:blipFill>
        <p:spPr>
          <a:xfrm>
            <a:off x="-14725" y="-59268"/>
            <a:ext cx="12206725" cy="70188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390" y="5165909"/>
            <a:ext cx="5323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Cowboy Coders</a:t>
            </a:r>
          </a:p>
        </p:txBody>
      </p:sp>
    </p:spTree>
    <p:extLst>
      <p:ext uri="{BB962C8B-B14F-4D97-AF65-F5344CB8AC3E}">
        <p14:creationId xmlns:p14="http://schemas.microsoft.com/office/powerpoint/2010/main" val="387853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3" y="0"/>
            <a:ext cx="1141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90"/>
          <a:stretch/>
        </p:blipFill>
        <p:spPr>
          <a:xfrm>
            <a:off x="-1225684" y="-1140566"/>
            <a:ext cx="14221839" cy="81340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071991" y="-1529673"/>
            <a:ext cx="15875541" cy="1653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2628728">
            <a:off x="11874233" y="-2086179"/>
            <a:ext cx="2204937" cy="27667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1"/>
          <a:stretch/>
        </p:blipFill>
        <p:spPr>
          <a:xfrm>
            <a:off x="7508508" y="3487289"/>
            <a:ext cx="2367013" cy="1890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3"/>
          <a:stretch/>
        </p:blipFill>
        <p:spPr>
          <a:xfrm>
            <a:off x="4755682" y="1097281"/>
            <a:ext cx="2481593" cy="1953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3"/>
          <a:stretch/>
        </p:blipFill>
        <p:spPr>
          <a:xfrm>
            <a:off x="2320491" y="3487289"/>
            <a:ext cx="1964185" cy="17036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87352" y="2320218"/>
            <a:ext cx="3364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a successful build, VSTS sends a package to Azure with the web assets</a:t>
            </a:r>
          </a:p>
        </p:txBody>
      </p:sp>
      <p:sp>
        <p:nvSpPr>
          <p:cNvPr id="10" name="Arc 9"/>
          <p:cNvSpPr/>
          <p:nvPr/>
        </p:nvSpPr>
        <p:spPr>
          <a:xfrm rot="20625165">
            <a:off x="6678936" y="2675474"/>
            <a:ext cx="1463040" cy="1867301"/>
          </a:xfrm>
          <a:prstGeom prst="arc">
            <a:avLst>
              <a:gd name="adj1" fmla="val 16475789"/>
              <a:gd name="adj2" fmla="val 332718"/>
            </a:avLst>
          </a:prstGeom>
          <a:ln w="76200" cap="rnd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15693493">
            <a:off x="4059939" y="2263898"/>
            <a:ext cx="1391487" cy="1745265"/>
          </a:xfrm>
          <a:prstGeom prst="arc">
            <a:avLst>
              <a:gd name="adj1" fmla="val 16200000"/>
              <a:gd name="adj2" fmla="val 82707"/>
            </a:avLst>
          </a:prstGeom>
          <a:ln w="76200" cap="rnd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34651" y="5377811"/>
            <a:ext cx="3378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receiving a new commit, Visual Studio Team Services builds the 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083" y="2339992"/>
            <a:ext cx="317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Phone asks, “Hey, Azure! Do you have an update for me?”</a:t>
            </a:r>
          </a:p>
        </p:txBody>
      </p:sp>
      <p:sp>
        <p:nvSpPr>
          <p:cNvPr id="14" name="Arc 13"/>
          <p:cNvSpPr/>
          <p:nvPr/>
        </p:nvSpPr>
        <p:spPr>
          <a:xfrm rot="16752967">
            <a:off x="3666845" y="2608414"/>
            <a:ext cx="1732547" cy="1557242"/>
          </a:xfrm>
          <a:prstGeom prst="arc">
            <a:avLst/>
          </a:prstGeom>
          <a:ln w="76200" cap="rnd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6220" y="2339992"/>
            <a:ext cx="3079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Azure says, “Yup! Here’s a ZIP with all the web assets.”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2229" y="5368761"/>
            <a:ext cx="3281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Code-Push extracts ZIP and replaces the contents of /www</a:t>
            </a:r>
          </a:p>
        </p:txBody>
      </p:sp>
      <p:sp>
        <p:nvSpPr>
          <p:cNvPr id="18" name="Explosion 2 17"/>
          <p:cNvSpPr/>
          <p:nvPr/>
        </p:nvSpPr>
        <p:spPr>
          <a:xfrm rot="1107489">
            <a:off x="2262100" y="3358941"/>
            <a:ext cx="2271318" cy="177306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TA-DA!</a:t>
            </a:r>
          </a:p>
        </p:txBody>
      </p:sp>
    </p:spTree>
    <p:extLst>
      <p:ext uri="{BB962C8B-B14F-4D97-AF65-F5344CB8AC3E}">
        <p14:creationId xmlns:p14="http://schemas.microsoft.com/office/powerpoint/2010/main" val="327320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6" presetClass="emph" presetSubtype="0" accel="9000" autoRev="1" fill="hold" nodeType="clickEffect" p14:presetBounceEnd="1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5000">
                                          <p:cBhvr>
                                            <p:cTn id="53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 animBg="1"/>
          <p:bldP spid="11" grpId="0" animBg="1"/>
          <p:bldP spid="11" grpId="1" animBg="1"/>
          <p:bldP spid="13" grpId="0"/>
          <p:bldP spid="13" grpId="1"/>
          <p:bldP spid="14" grpId="0" animBg="1"/>
          <p:bldP spid="16" grpId="0"/>
          <p:bldP spid="17" grpId="0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6" presetClass="emph" presetSubtype="0" accel="9000" autoRev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 animBg="1"/>
          <p:bldP spid="11" grpId="0" animBg="1"/>
          <p:bldP spid="11" grpId="1" animBg="1"/>
          <p:bldP spid="13" grpId="0"/>
          <p:bldP spid="13" grpId="1"/>
          <p:bldP spid="14" grpId="0" animBg="1"/>
          <p:bldP spid="16" grpId="0"/>
          <p:bldP spid="17" grpId="0"/>
          <p:bldP spid="18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C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9" b="14399"/>
          <a:stretch/>
        </p:blipFill>
        <p:spPr>
          <a:xfrm>
            <a:off x="0" y="221642"/>
            <a:ext cx="7801761" cy="62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6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We’re just scratching the surface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Full support for both Android and iOS</a:t>
            </a:r>
          </a:p>
          <a:p>
            <a:r>
              <a:rPr lang="en-US" dirty="0">
                <a:solidFill>
                  <a:schemeClr val="bg1"/>
                </a:solidFill>
              </a:rPr>
              <a:t>Team collaboration</a:t>
            </a:r>
          </a:p>
          <a:p>
            <a:r>
              <a:rPr lang="en-US" dirty="0">
                <a:solidFill>
                  <a:schemeClr val="bg1"/>
                </a:solidFill>
              </a:rPr>
              <a:t>Staged and mandatory rollouts</a:t>
            </a:r>
          </a:p>
          <a:p>
            <a:r>
              <a:rPr lang="en-US" dirty="0">
                <a:solidFill>
                  <a:schemeClr val="bg1"/>
                </a:solidFill>
              </a:rPr>
              <a:t>Retract updates with “rollback”</a:t>
            </a:r>
          </a:p>
          <a:p>
            <a:r>
              <a:rPr lang="en-US" dirty="0" err="1">
                <a:solidFill>
                  <a:schemeClr val="bg1"/>
                </a:solidFill>
              </a:rPr>
              <a:t>HockeyApp</a:t>
            </a:r>
            <a:r>
              <a:rPr lang="en-US" dirty="0">
                <a:solidFill>
                  <a:schemeClr val="bg1"/>
                </a:solidFill>
              </a:rPr>
              <a:t> integration</a:t>
            </a:r>
          </a:p>
          <a:p>
            <a:r>
              <a:rPr lang="en-US" dirty="0">
                <a:solidFill>
                  <a:schemeClr val="bg1"/>
                </a:solidFill>
              </a:rPr>
              <a:t>VSTS extensions to release directly to the stores</a:t>
            </a:r>
          </a:p>
          <a:p>
            <a:r>
              <a:rPr lang="en-US" dirty="0">
                <a:solidFill>
                  <a:schemeClr val="bg1"/>
                </a:solidFill>
              </a:rPr>
              <a:t>Cloud build for iOS using </a:t>
            </a:r>
            <a:r>
              <a:rPr lang="en-US" dirty="0" err="1">
                <a:solidFill>
                  <a:schemeClr val="bg1"/>
                </a:solidFill>
              </a:rPr>
              <a:t>MacInCloud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learn more…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Studio Team Services</a:t>
            </a:r>
            <a:br>
              <a:rPr lang="en-US" dirty="0"/>
            </a:br>
            <a:r>
              <a:rPr lang="en-US" sz="2400" dirty="0">
                <a:hlinkClick r:id="rId2"/>
              </a:rPr>
              <a:t>http://visualstudio.com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Hockey App</a:t>
            </a:r>
            <a:br>
              <a:rPr lang="en-US" dirty="0"/>
            </a:br>
            <a:r>
              <a:rPr lang="en-US" sz="2400" dirty="0">
                <a:hlinkClick r:id="rId3"/>
              </a:rPr>
              <a:t>http://hockeyapp.net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dirty="0"/>
          </a:p>
          <a:p>
            <a:pPr marL="0" indent="0">
              <a:buNone/>
            </a:pPr>
            <a:r>
              <a:rPr lang="en-US" dirty="0" err="1"/>
              <a:t>CodePush</a:t>
            </a:r>
            <a:br>
              <a:rPr lang="en-US" dirty="0"/>
            </a:br>
            <a:r>
              <a:rPr lang="en-US" sz="2400" dirty="0">
                <a:hlinkClick r:id="rId4"/>
              </a:rPr>
              <a:t>http://codepush.tools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Studio Code</a:t>
            </a:r>
            <a:br>
              <a:rPr lang="en-US" dirty="0"/>
            </a:br>
            <a:r>
              <a:rPr lang="en-US" sz="2400" dirty="0">
                <a:hlinkClick r:id="rId5"/>
              </a:rPr>
              <a:t>http://code.visualstudio.com</a:t>
            </a:r>
            <a:br>
              <a:rPr lang="en-US" sz="2400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This sample project</a:t>
            </a:r>
            <a:br>
              <a:rPr lang="en-US" dirty="0"/>
            </a:br>
            <a:r>
              <a:rPr lang="en-US" sz="2400" dirty="0">
                <a:hlinkClick r:id="rId6"/>
              </a:rPr>
              <a:t>http://aka.ms/mdo-rjs</a:t>
            </a:r>
            <a:br>
              <a:rPr lang="en-US" sz="2400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Follow me on Twitter</a:t>
            </a:r>
            <a:br>
              <a:rPr lang="en-US" dirty="0"/>
            </a:br>
            <a:r>
              <a:rPr lang="en-US" sz="2400" dirty="0">
                <a:hlinkClick r:id="rId7"/>
              </a:rPr>
              <a:t>@</a:t>
            </a:r>
            <a:r>
              <a:rPr lang="en-US" sz="2400" dirty="0" err="1">
                <a:hlinkClick r:id="rId7"/>
              </a:rPr>
              <a:t>ryanjsalva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Instantly Releasing Mobile Updates</a:t>
            </a:r>
            <a:br>
              <a:rPr lang="en-US" dirty="0"/>
            </a:br>
            <a:r>
              <a:rPr lang="en-US" dirty="0"/>
              <a:t>What is currently inhibiting it?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Cordova and React Native apps are offline by design</a:t>
            </a:r>
          </a:p>
          <a:p>
            <a:r>
              <a:rPr lang="en-US" dirty="0"/>
              <a:t>Store distribution introduces release latency</a:t>
            </a:r>
          </a:p>
          <a:p>
            <a:r>
              <a:rPr lang="en-US" dirty="0"/>
              <a:t>End user update adoption is unpredictable</a:t>
            </a:r>
          </a:p>
        </p:txBody>
      </p:sp>
    </p:spTree>
    <p:extLst>
      <p:ext uri="{BB962C8B-B14F-4D97-AF65-F5344CB8AC3E}">
        <p14:creationId xmlns:p14="http://schemas.microsoft.com/office/powerpoint/2010/main" val="9226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238" y="298574"/>
            <a:ext cx="9458961" cy="141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5" dirty="0">
                <a:solidFill>
                  <a:schemeClr val="bg1"/>
                </a:solidFill>
                <a:latin typeface="+mj-lt"/>
              </a:rPr>
              <a:t>Microsoft Code-Push</a:t>
            </a:r>
          </a:p>
          <a:p>
            <a:r>
              <a:rPr lang="en-US" sz="3921" dirty="0">
                <a:solidFill>
                  <a:schemeClr val="accent6"/>
                </a:solidFill>
                <a:latin typeface="+mj-lt"/>
              </a:rPr>
              <a:t>Getting started in six easy steps</a:t>
            </a:r>
            <a:endParaRPr lang="en-US" sz="4705" dirty="0">
              <a:solidFill>
                <a:schemeClr val="accent6"/>
              </a:solidFill>
              <a:latin typeface="+mj-lt"/>
              <a:ea typeface="Bebas Neue" charset="0"/>
              <a:cs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941" y="2187676"/>
            <a:ext cx="3144177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3" dirty="0">
                <a:solidFill>
                  <a:schemeClr val="bg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1. Install the CLI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941" y="3641007"/>
            <a:ext cx="3877820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3" dirty="0">
                <a:solidFill>
                  <a:schemeClr val="bg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2. Create an account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3941" y="5135628"/>
            <a:ext cx="4294811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3" dirty="0">
                <a:solidFill>
                  <a:schemeClr val="bg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3. Create a </a:t>
            </a:r>
            <a:r>
              <a:rPr lang="en-US" sz="2353" dirty="0" err="1">
                <a:solidFill>
                  <a:schemeClr val="bg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CodePush</a:t>
            </a:r>
            <a:r>
              <a:rPr lang="en-US" sz="2353" dirty="0">
                <a:solidFill>
                  <a:schemeClr val="bg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 app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8205" y="2187676"/>
            <a:ext cx="3144177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3" dirty="0">
                <a:solidFill>
                  <a:schemeClr val="bg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4. Install the SDK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8205" y="3641007"/>
            <a:ext cx="3877820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3" dirty="0">
                <a:solidFill>
                  <a:schemeClr val="bg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5. Consume the API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8205" y="5135628"/>
            <a:ext cx="4294811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3" dirty="0">
                <a:solidFill>
                  <a:schemeClr val="bg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6. Release an update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941" y="2791402"/>
            <a:ext cx="4185726" cy="6082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lIns="179285" tIns="179285" rIns="268927" bIns="179285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install –g code-push-cli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3941" y="4251087"/>
            <a:ext cx="4185726" cy="6082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lIns="179285" tIns="179285" rIns="268927" bIns="179285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code-push register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3941" y="5769101"/>
            <a:ext cx="4185726" cy="6082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lIns="179285" tIns="179285" rIns="268927" bIns="179285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code-push app add </a:t>
            </a:r>
            <a:r>
              <a:rPr lang="en-US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MyApp</a:t>
            </a:r>
            <a:endParaRPr lang="en-US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8205" y="2792176"/>
            <a:ext cx="5365263" cy="6082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lIns="179285" tIns="179285" rIns="268927" bIns="179285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cordova</a:t>
            </a:r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plugin add </a:t>
            </a:r>
            <a:r>
              <a:rPr lang="en-US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cordova</a:t>
            </a:r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-plugin-code-push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8205" y="4251087"/>
            <a:ext cx="5296038" cy="6082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lIns="179285" tIns="179285" rIns="268927" bIns="179285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codePush.</a:t>
            </a:r>
            <a:r>
              <a:rPr lang="en-US" sz="16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sync</a:t>
            </a:r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8205" y="5769100"/>
            <a:ext cx="5365263" cy="6082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lIns="179285" tIns="179285" rIns="268927" bIns="179285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code-push release-</a:t>
            </a:r>
            <a:r>
              <a:rPr lang="en-US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cordova</a:t>
            </a:r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MyApp</a:t>
            </a:r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ios</a:t>
            </a:r>
            <a:endParaRPr lang="en-US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3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490199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But why?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2028296"/>
            <a:ext cx="5157787" cy="82391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Streamline the development</a:t>
            </a:r>
          </a:p>
          <a:p>
            <a:r>
              <a:rPr lang="en-US" b="0" dirty="0">
                <a:solidFill>
                  <a:schemeClr val="bg1"/>
                </a:solidFill>
              </a:rPr>
              <a:t>of your mobile app(s)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852208"/>
            <a:ext cx="5157787" cy="3684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3"/>
                </a:solidFill>
              </a:rPr>
              <a:t>Release frequently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Maintain quality</a:t>
            </a:r>
            <a:endParaRPr lang="en-US" sz="2000" i="1" dirty="0">
              <a:solidFill>
                <a:schemeClr val="accent3"/>
              </a:solidFill>
            </a:endParaRPr>
          </a:p>
          <a:p>
            <a:r>
              <a:rPr lang="en-US" sz="2000" dirty="0">
                <a:solidFill>
                  <a:schemeClr val="accent3"/>
                </a:solidFill>
              </a:rPr>
              <a:t>Monitor app health and engagement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2852208"/>
            <a:ext cx="5183188" cy="3684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3"/>
                </a:solidFill>
              </a:rPr>
              <a:t>Continuous Integration </a:t>
            </a:r>
            <a:r>
              <a:rPr lang="en-US" sz="2000" i="1" dirty="0">
                <a:solidFill>
                  <a:schemeClr val="accent3"/>
                </a:solidFill>
              </a:rPr>
              <a:t>(CI)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Continuous Delivery</a:t>
            </a:r>
            <a:r>
              <a:rPr lang="en-US" sz="2000" i="1" dirty="0">
                <a:solidFill>
                  <a:schemeClr val="accent3"/>
                </a:solidFill>
              </a:rPr>
              <a:t> (CD)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Continuous Monitoring</a:t>
            </a:r>
            <a:r>
              <a:rPr lang="en-US" sz="2000" i="1" dirty="0">
                <a:solidFill>
                  <a:schemeClr val="accent3"/>
                </a:solidFill>
              </a:rPr>
              <a:t> (CM)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idx="1"/>
          </p:nvPr>
        </p:nvSpPr>
        <p:spPr>
          <a:xfrm>
            <a:off x="6172200" y="2028296"/>
            <a:ext cx="5157787" cy="82391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Automate the process to be</a:t>
            </a:r>
          </a:p>
          <a:p>
            <a:r>
              <a:rPr lang="en-US" b="0" dirty="0">
                <a:solidFill>
                  <a:schemeClr val="bg1"/>
                </a:solidFill>
              </a:rPr>
              <a:t>repeatable and sustainable</a:t>
            </a:r>
          </a:p>
        </p:txBody>
      </p:sp>
    </p:spTree>
    <p:extLst>
      <p:ext uri="{BB962C8B-B14F-4D97-AF65-F5344CB8AC3E}">
        <p14:creationId xmlns:p14="http://schemas.microsoft.com/office/powerpoint/2010/main" val="4872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008"/>
            <a:ext cx="12192000" cy="81260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40535" y="6917268"/>
            <a:ext cx="1227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hlinkClick r:id="rId3"/>
              </a:rPr>
              <a:t>Phil Wood Photo</a:t>
            </a:r>
            <a:endParaRPr lang="en-US" sz="1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338667" y="1642533"/>
            <a:ext cx="63017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Automation means</a:t>
            </a:r>
          </a:p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more naps</a:t>
            </a:r>
          </a:p>
        </p:txBody>
      </p:sp>
    </p:spTree>
    <p:extLst>
      <p:ext uri="{BB962C8B-B14F-4D97-AF65-F5344CB8AC3E}">
        <p14:creationId xmlns:p14="http://schemas.microsoft.com/office/powerpoint/2010/main" val="40052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Five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Apache Cordova for mobile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34049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Five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Apache Cordova for mobile app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Visual Studio Team Services for CI / CD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Five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Apache Cordova for mobile app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Team Services for CI / CD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Gulp for build task management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Five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Apache Cordova for mobile app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Team Services for CI / CD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Gulp for build task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Hockey App for beta testing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1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Five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Apache Cordova for mobile app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Team Services for CI / CD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Gulp for build task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Hockey App for beta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Code Push to update our app in production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35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618</Words>
  <Application>Microsoft Office PowerPoint</Application>
  <PresentationFormat>Widescreen</PresentationFormat>
  <Paragraphs>125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Bebas Neue</vt:lpstr>
      <vt:lpstr>Calibri</vt:lpstr>
      <vt:lpstr>Consolas</vt:lpstr>
      <vt:lpstr>Gloucester MT Extra Condensed</vt:lpstr>
      <vt:lpstr>Segoe UI</vt:lpstr>
      <vt:lpstr>Segoe UI Light</vt:lpstr>
      <vt:lpstr>Office Theme</vt:lpstr>
      <vt:lpstr>mobile dev ops</vt:lpstr>
      <vt:lpstr>PowerPoint Presentation</vt:lpstr>
      <vt:lpstr>But why?</vt:lpstr>
      <vt:lpstr>PowerPoint Presentation</vt:lpstr>
      <vt:lpstr>Five technologies</vt:lpstr>
      <vt:lpstr>Five technologies</vt:lpstr>
      <vt:lpstr>Five technologies</vt:lpstr>
      <vt:lpstr>Five technologies</vt:lpstr>
      <vt:lpstr>Five technologies</vt:lpstr>
      <vt:lpstr>Five technologies</vt:lpstr>
      <vt:lpstr>PowerPoint Presentation</vt:lpstr>
      <vt:lpstr>PowerPoint Presentation</vt:lpstr>
      <vt:lpstr>How can you get  early feedback from your testers on every build?</vt:lpstr>
      <vt:lpstr>PowerPoint Presentation</vt:lpstr>
      <vt:lpstr>Hockey App</vt:lpstr>
      <vt:lpstr>PowerPoint Presentation</vt:lpstr>
      <vt:lpstr>PowerPoint Presentation</vt:lpstr>
      <vt:lpstr>How can you release app updates even quicker, by skipping the app store submission entirely?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We’re just scratching the surface</vt:lpstr>
      <vt:lpstr>If you want to learn more…</vt:lpstr>
      <vt:lpstr>Instantly Releasing Mobile Updates What is currently inhibiting it?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J. Salva</dc:creator>
  <cp:lastModifiedBy>Jordan Matthiesen</cp:lastModifiedBy>
  <cp:revision>32</cp:revision>
  <dcterms:created xsi:type="dcterms:W3CDTF">2016-04-21T03:58:37Z</dcterms:created>
  <dcterms:modified xsi:type="dcterms:W3CDTF">2016-07-05T21:29:53Z</dcterms:modified>
</cp:coreProperties>
</file>